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0" r:id="rId3"/>
    <p:sldId id="258" r:id="rId4"/>
    <p:sldId id="261" r:id="rId5"/>
    <p:sldId id="259" r:id="rId6"/>
    <p:sldId id="260" r:id="rId7"/>
    <p:sldId id="307" r:id="rId8"/>
    <p:sldId id="308" r:id="rId9"/>
    <p:sldId id="301" r:id="rId10"/>
    <p:sldId id="302" r:id="rId11"/>
    <p:sldId id="303" r:id="rId12"/>
    <p:sldId id="304" r:id="rId13"/>
    <p:sldId id="310" r:id="rId14"/>
    <p:sldId id="311" r:id="rId15"/>
    <p:sldId id="325" r:id="rId16"/>
    <p:sldId id="312" r:id="rId17"/>
    <p:sldId id="313" r:id="rId18"/>
    <p:sldId id="314" r:id="rId19"/>
    <p:sldId id="315" r:id="rId20"/>
    <p:sldId id="316" r:id="rId21"/>
    <p:sldId id="317" r:id="rId22"/>
    <p:sldId id="319" r:id="rId23"/>
    <p:sldId id="320" r:id="rId24"/>
    <p:sldId id="318" r:id="rId25"/>
    <p:sldId id="321" r:id="rId26"/>
    <p:sldId id="322" r:id="rId27"/>
    <p:sldId id="323" r:id="rId28"/>
    <p:sldId id="324" r:id="rId29"/>
    <p:sldId id="326" r:id="rId30"/>
    <p:sldId id="296" r:id="rId31"/>
    <p:sldId id="297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29161-F903-449B-82E9-278ED796DC0A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B9D6-D5CE-4E2A-86D2-EBAE788859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B9D6-D5CE-4E2A-86D2-EBAE7888591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B9D6-D5CE-4E2A-86D2-EBAE7888591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D2F5-50A4-4FE6-94FE-B434CD32FC91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928671"/>
            <a:ext cx="7815290" cy="2286015"/>
          </a:xfrm>
        </p:spPr>
        <p:txBody>
          <a:bodyPr/>
          <a:lstStyle/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英语国家社会与文化入门</a:t>
            </a:r>
            <a:r>
              <a:rPr lang="en-US" altLang="zh-CN" b="1" dirty="0" smtClean="0"/>
              <a:t>》(</a:t>
            </a:r>
            <a:r>
              <a:rPr lang="zh-CN" altLang="en-US" b="1" dirty="0" smtClean="0"/>
              <a:t>下册）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4414" y="3000372"/>
            <a:ext cx="6929486" cy="300039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Society and Culture 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Major English-Speaking Countries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Introduction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(Book Two)</a:t>
            </a:r>
            <a:endParaRPr lang="zh-CN" alt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Population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500174"/>
            <a:ext cx="8186766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First Nations now make up about 3.8% of the Canadian population, and their numbers are increasing due to high birthrates.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 descr="c:\users\北京外国语大学\appdata\roaming\360se6\User Data\temp\canada-first-nations-peopl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71744"/>
            <a:ext cx="5274310" cy="365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languages, beliefs, customs and activities of the First Nations varied according to where they lived.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Coastal tribes – fishing and hunting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Prairie tribes – nomads hunting buffalo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central and eastern tribes – growing crops and hunting</a:t>
            </a:r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1400" dirty="0" smtClean="0"/>
          </a:p>
          <a:p>
            <a:pPr>
              <a:buNone/>
            </a:pPr>
            <a:endParaRPr lang="en-US" altLang="zh-CN" sz="1400" dirty="0" smtClean="0"/>
          </a:p>
          <a:p>
            <a:pPr>
              <a:buNone/>
            </a:pPr>
            <a:r>
              <a:rPr lang="en-US" altLang="zh-CN" sz="1400" dirty="0" smtClean="0"/>
              <a:t>                      Tribal distributions at time of contact</a:t>
            </a:r>
            <a:endParaRPr lang="zh-CN" altLang="en-US" sz="14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 descr="c:\users\北京外国语大学\appdata\roaming\360se6\User Data\temp\firstnations_contact_de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786190"/>
            <a:ext cx="4774244" cy="28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Two other aboriginal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groups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35782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Inuit – in the arctic area, hunting, carving and making handicrafts</a:t>
            </a: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 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descendants of French fur traders and Indian women; involved in the fur trade</a:t>
            </a:r>
          </a:p>
          <a:p>
            <a:pPr marL="457200" indent="-457200">
              <a:buAutoNum type="arabi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Inuits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building an igloo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/>
          </a:p>
        </p:txBody>
      </p:sp>
      <p:pic>
        <p:nvPicPr>
          <p:cNvPr id="4" name="图片 3" descr="c:\users\北京外国语大学\appdata\roaming\360se6\User Data\temp\qa1c04f4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786190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072494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Past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discriminations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were coerced into signing treaties which allowed settlers to take over their land, and had been treated as second class Canadians for centuries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were forced to live on reserves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until 1961, were forbidden to vote or consume alcohol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58214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Canada’s poorest group of people -- income is less than half the Canadian average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life expectancy is 10 years lower than the Canadian average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infant mortality rate twice as high; vulnerable to diseases like tuberculosis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suicide rate is the highest in the world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zh-CN" altLang="en-US" sz="2400" dirty="0" smtClean="0"/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 descr="c:\users\北京外国语大学\appdata\roaming\360se6\User Data\temp\archwome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14818"/>
            <a:ext cx="37801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929586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Recent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progress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214422"/>
            <a:ext cx="8658196" cy="56435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more politically active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engaged in negotiating land claims with federal and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provincial governments to have more control over their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economic, social and political futures.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First Nations people took to the street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land claims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 descr="c:\users\北京外国语大学\appdata\roaming\360se6\User Data\temp\0718firstnation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9457" y="3714752"/>
            <a:ext cx="4494543" cy="28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II. The Settlers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Canada’s immigration policies have largely been determined by economic considerations and have followed the demands of the changing Canadian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market.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 descr="c:\users\北京外国语大学\appdata\roaming\360se6\User Data\temp\in_im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14686"/>
            <a:ext cx="3714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50099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1890s - the 1920s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643050"/>
            <a:ext cx="8643998" cy="484030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The government encouraged farmers and miners from central and eastern Europe to settle the prairie provinces and develop the mining industry; and brought in Chinese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labourers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help build the railroad. 	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Chinese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labourers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working at the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Pacific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Railway</a:t>
            </a:r>
          </a:p>
        </p:txBody>
      </p:sp>
      <p:pic>
        <p:nvPicPr>
          <p:cNvPr id="4" name="图片 3" descr="c:\users\北京外国语大学\appdata\roaming\360se6\User Data\temp\1881-Railwa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214686"/>
            <a:ext cx="471490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428604"/>
            <a:ext cx="8715404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Great Depression of the 1930s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Canada’s immigration market was closed to virtually everyone but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Britons and Americans.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the WWII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Canada opened its immigration door again but restrictions on Asians persisted and immigrants from Europe were given favorable policies.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Largely due to immigration, the Canadian population increased from 13 million to 27 million between 1947 and 1991. </a:t>
            </a:r>
            <a:endParaRPr lang="zh-CN" alt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857232"/>
            <a:ext cx="8715436" cy="600076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Immigration policy is directed by both provincial and federal governments, and at time this has led to particular tensions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--    the case of Japanese Canadians in the WWII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Japanese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Canadians were moved to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interment camps east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 the Rocky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Mountains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 descr="c:\users\北京外国语大学\appdata\roaming\360se6\User Data\temp\31ad8987-3fe3-4c2f-ab24-c053f3923a5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57562"/>
            <a:ext cx="44529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5300" i="1" dirty="0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Unit 19 </a:t>
            </a:r>
            <a:r>
              <a:rPr lang="zh-CN" alt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Canadian Mosaic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dirty="0" smtClean="0"/>
              <a:t> </a:t>
            </a:r>
            <a:endParaRPr lang="zh-CN" altLang="en-US" dirty="0"/>
          </a:p>
        </p:txBody>
      </p:sp>
      <p:pic>
        <p:nvPicPr>
          <p:cNvPr id="6" name="Picture 8" descr="http://upload.wikimedia.org/wikipedia/en/b/b0/Bigcancoa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3342857" cy="4461429"/>
          </a:xfrm>
          <a:prstGeom prst="rect">
            <a:avLst/>
          </a:prstGeom>
          <a:noFill/>
        </p:spPr>
      </p:pic>
      <p:pic>
        <p:nvPicPr>
          <p:cNvPr id="7" name="Picture 2" descr="C:\Users\北京外国语大学\Desktop\社会与文化入门-课件\flag-canada-16474010-976-79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92"/>
            <a:ext cx="3786214" cy="3064661"/>
          </a:xfrm>
          <a:prstGeom prst="rect">
            <a:avLst/>
          </a:prstGeom>
          <a:noFill/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000496" y="5429264"/>
          <a:ext cx="45720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Welcome to Canada</a:t>
                      </a:r>
                    </a:p>
                    <a:p>
                      <a:r>
                        <a:rPr lang="en-US" altLang="zh-CN" dirty="0" smtClean="0"/>
                        <a:t>                                           </a:t>
                      </a:r>
                      <a:r>
                        <a:rPr lang="en-US" altLang="zh-CN" dirty="0" err="1" smtClean="0"/>
                        <a:t>Bienvenue</a:t>
                      </a:r>
                      <a:r>
                        <a:rPr lang="en-US" altLang="zh-CN" dirty="0" smtClean="0"/>
                        <a:t> au Canada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571480"/>
            <a:ext cx="8643998" cy="5911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more recent years, the federal government has encouraged Asian immigration, created a new category of “entrepreneurial immigrants” and investor immigrants.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Negative effects –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case of Vancouver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--  drove up property prices, causing some resentment among established residents.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--  Cantonese or Mandarin Chinese are spoken rather than English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357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Vancouver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Chinatown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sz="1200" dirty="0" smtClean="0"/>
              <a:t>                                                                                                                                                                    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Bilingual street signs in Vancouver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                                         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                   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buNone/>
            </a:pP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One of the rich residential areas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 descr="c:\users\北京外国语大学\appdata\roaming\360se6\User Data\temp\TrafficSigns_HK_cropp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4857752" cy="247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c:\users\北京外国语大学\appdata\roaming\360se6\User Data\temp\Vancouver-Chinatow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1434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c:\users\北京外国语大学\appdata\roaming\360se6\User Data\temp\rentals-in-west-vancouve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357694"/>
            <a:ext cx="5274310" cy="174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143932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Trends of immigration policy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Continue to encourage immigration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 Canada has an aging population and a falling birthrate. It needs to encourage immigration to ensure a strong work force and the tax base.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Less racist than it used to be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-- Larger numbers of visible minorities immigrated to Canada.</a:t>
            </a: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“Boat People”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357298"/>
            <a:ext cx="8643998" cy="484030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the end of 1980, Canada had the highest per capita intake of Vietnamese refugees in the world, topping 60 000 Vietnamese, Cambodians, and Laotians.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 descr="c:\users\北京外国语大学\appdata\roaming\360se6\User Data\temp\BoatPeople_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86058"/>
            <a:ext cx="53578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643866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The increase of visible minorities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recent years, the top four source countries of immigration to Canada were China, India, the Philippines and Pakistan.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citizenship ceremony in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Toronto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 descr="c:\users\北京外国语大学\appdata\roaming\360se6\User Data\temp\census-immigrant1_w=620&amp;h=4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14620"/>
            <a:ext cx="5274310" cy="39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III. French Canadians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142984"/>
            <a:ext cx="8643998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French Canadians in Quebec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French Canadians outside Quebec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Bilingual signs in New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Brunswick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zh-CN" alt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 descr="c:\users\北京外国语大学\appdata\roaming\360se6\User Data\temp\bilingual_road_sign_in_french_and_english_3Q81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786058"/>
            <a:ext cx="5274310" cy="36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429684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French Canadians in Quebec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00174"/>
            <a:ext cx="8643998" cy="5143536"/>
          </a:xfrm>
        </p:spPr>
        <p:txBody>
          <a:bodyPr>
            <a:normAutofit fontScale="32500" lnSpcReduction="20000"/>
          </a:bodyPr>
          <a:lstStyle/>
          <a:p>
            <a:pPr>
              <a:buFont typeface="Arial" charset="0"/>
              <a:buChar char="•"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French settlers established communities in the 1600s.</a:t>
            </a:r>
          </a:p>
          <a:p>
            <a:pPr>
              <a:buFont typeface="Arial" charset="0"/>
              <a:buChar char="•"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About 81.4% of the population claim French as their mother tongue, but about 95% of Quebecers can speak French.</a:t>
            </a:r>
          </a:p>
          <a:p>
            <a:pPr>
              <a:buFont typeface="Arial" charset="0"/>
              <a:buChar char="•"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Their linguistic and cultural heritage is threatened by the dominance of English Canada.</a:t>
            </a:r>
          </a:p>
          <a:p>
            <a:pPr>
              <a:buFont typeface="Arial" charset="0"/>
              <a:buChar char="•"/>
            </a:pP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Quebec </a:t>
            </a: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City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 descr="c:\users\北京外国语大学\appdata\roaming\360se6\User Data\temp\quebec-cit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86124"/>
            <a:ext cx="57150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715404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“Distinct Society”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357298"/>
            <a:ext cx="8643998" cy="528641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Quebecois have been fighting for the independence of Quebec.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want to protect Quebec’s “distinct society”.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en-US" sz="1600" dirty="0" smtClean="0"/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 descr="c:\users\北京外国语大学\appdata\roaming\360se6\User Data\temp\st_jean_baptist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43248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86808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French Canadians Outside Quebec</a:t>
            </a: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441167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About one million French speakers live outside Quebec.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mainly are in provinces like Manitoba, Nova Scotia, and New Brunswick.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federal government offers programs and services to protect their language and culture. 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IV. The Story of a Canadian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Being a Canadian often means being a mix of different cultures and heritages.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Even though Canada as a country is still very young, being a Canadian means having a lot of history. 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Mennonites are members of a Protestant religious group that was formed during the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Reformation in Europe.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Mennonites spread all over Europe to escape religious persecution.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Arial" charset="0"/>
              <a:buChar char="•"/>
            </a:pP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Quiz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Give the English and a brief explanation for the following: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latin typeface="+mj-ea"/>
              </a:rPr>
              <a:t>1 </a:t>
            </a:r>
            <a:r>
              <a:rPr lang="zh-CN" altLang="en-US" dirty="0" smtClean="0">
                <a:latin typeface="+mj-ea"/>
              </a:rPr>
              <a:t>马赛克文化</a:t>
            </a:r>
            <a:endParaRPr lang="en-US" altLang="zh-CN" sz="2800" dirty="0">
              <a:latin typeface="+mn-ea"/>
            </a:endParaRPr>
          </a:p>
          <a:p>
            <a:pPr>
              <a:buNone/>
            </a:pP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2  </a:t>
            </a:r>
            <a:r>
              <a:rPr lang="zh-CN" altLang="en-US" sz="2800" dirty="0" smtClean="0">
                <a:latin typeface="+mn-ea"/>
              </a:rPr>
              <a:t>多元文化主义</a:t>
            </a:r>
            <a:endParaRPr lang="en-US" altLang="zh-CN" sz="2800" dirty="0">
              <a:latin typeface="+mn-ea"/>
            </a:endParaRPr>
          </a:p>
          <a:p>
            <a:pPr>
              <a:buNone/>
            </a:pP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3  </a:t>
            </a:r>
            <a:r>
              <a:rPr lang="zh-CN" altLang="en-US" sz="2800" dirty="0" smtClean="0">
                <a:latin typeface="+mn-ea"/>
              </a:rPr>
              <a:t>第一民族</a:t>
            </a:r>
            <a:r>
              <a:rPr lang="en-US" altLang="zh-CN" sz="2800" dirty="0" smtClean="0">
                <a:latin typeface="+mn-ea"/>
              </a:rPr>
              <a:t>/</a:t>
            </a:r>
            <a:r>
              <a:rPr lang="zh-CN" altLang="en-US" sz="2800" dirty="0" smtClean="0">
                <a:latin typeface="+mn-ea"/>
              </a:rPr>
              <a:t>原住民</a:t>
            </a:r>
            <a:endParaRPr lang="en-US" altLang="zh-CN" sz="2800" dirty="0">
              <a:latin typeface="+mn-ea"/>
            </a:endParaRPr>
          </a:p>
          <a:p>
            <a:pPr>
              <a:buNone/>
            </a:pP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4  </a:t>
            </a:r>
            <a:r>
              <a:rPr lang="zh-CN" altLang="en-US" sz="2800" dirty="0" smtClean="0">
                <a:latin typeface="+mn-ea"/>
              </a:rPr>
              <a:t>梅蒂斯人</a:t>
            </a:r>
            <a:endParaRPr lang="en-US" altLang="zh-CN" sz="2800" dirty="0">
              <a:latin typeface="+mn-ea"/>
            </a:endParaRPr>
          </a:p>
          <a:p>
            <a:pPr>
              <a:buNone/>
            </a:pP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5  </a:t>
            </a:r>
            <a:r>
              <a:rPr lang="zh-CN" altLang="en-US" sz="2800" dirty="0" smtClean="0">
                <a:latin typeface="+mn-ea"/>
              </a:rPr>
              <a:t>法裔加拿大人</a:t>
            </a: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Questions for Discussion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do you understand “multiculturalism” in Canada? 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the advantage of living in a multicultural society? Do you think multiculturalism is also a characteristic of China?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Please comment on Canada’s practical economic approach to immigration. Is it natural that people tend to accept more readily those who fit more easily into their society?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Why is immigration an explosive political issue in Canada?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29710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Century" pitchFamily="18" charset="0"/>
              </a:rPr>
              <a:t>The End</a:t>
            </a:r>
            <a:endParaRPr lang="zh-CN" altLang="en-US" sz="4000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497"/>
            <a:ext cx="8301038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4000" dirty="0" smtClean="0">
                <a:latin typeface="+mj-ea"/>
                <a:ea typeface="+mj-ea"/>
              </a:rPr>
              <a:t>高等教育出版社</a:t>
            </a:r>
            <a:endParaRPr lang="en-US" altLang="zh-CN" sz="40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CN" sz="40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en-US" altLang="zh-CN" sz="4000" dirty="0" smtClean="0">
                <a:latin typeface="+mj-ea"/>
                <a:ea typeface="+mj-ea"/>
              </a:rPr>
              <a:t>2015</a:t>
            </a:r>
            <a:endParaRPr lang="zh-CN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Focal Points</a:t>
            </a:r>
            <a:endParaRPr lang="zh-CN" altLang="en-US" sz="40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714480" y="1785926"/>
            <a:ext cx="6500858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Canadian mosaic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multiculturalism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First Nations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Inuit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Metis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immigration policy of Canada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Immigration Act 1976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Quebec and French Canadians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This Unit Is Divided into Four Sections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857364"/>
            <a:ext cx="8229600" cy="4268799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First Canadians</a:t>
            </a:r>
          </a:p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Settlers</a:t>
            </a:r>
          </a:p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French Canadians</a:t>
            </a:r>
          </a:p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The Story of a Canadian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357298"/>
            <a:ext cx="8501122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American “melting pot” -- immigrants coming to the new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country of the US and throwing off their old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customs, languages and traditions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favour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becoming “American”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Canadian “mosaic”  --  immigrants do not throw off their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customs and ways of life but adapted them to the new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environment,  thus resembles a mosaic of different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cultures which overlap but do not overwhelm each other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sz="2400" dirty="0" smtClean="0"/>
          </a:p>
        </p:txBody>
      </p:sp>
      <p:pic>
        <p:nvPicPr>
          <p:cNvPr id="4" name="图片 3" descr="c:\users\北京外国语大学\appdata\roaming\360se6\User Data\temp\15m58PICw6N_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714620"/>
            <a:ext cx="25717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643050"/>
            <a:ext cx="7715304" cy="4643470"/>
          </a:xfrm>
        </p:spPr>
        <p:txBody>
          <a:bodyPr>
            <a:normAutofit fontScale="62500" lnSpcReduction="20000"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Origin: the debate on bilingualism and biculturalism in the 1960s</a:t>
            </a:r>
            <a:r>
              <a:rPr lang="en-US" sz="38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 Royal Commission examined relations between French and English Canada;  other ethnic communities demanded that their heritages also be acknowledged.</a:t>
            </a:r>
          </a:p>
          <a:p>
            <a:pPr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800" u="sng" dirty="0" smtClean="0">
                <a:latin typeface="Times New Roman" pitchFamily="18" charset="0"/>
                <a:cs typeface="Times New Roman" pitchFamily="18" charset="0"/>
              </a:rPr>
              <a:t>    Definition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“a multicultural society within a bilingual framework”; government provided money to help different ethnic groups retain their identities.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baseline="30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sz="2400" dirty="0" smtClean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8572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Multiculturalism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zh-CN" alt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235743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Multiculturalism  VS  Canadian “national identity”?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--  this patchwork quilt of different nationalities and   communities is central to Canada’s national identity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zh-CN" alt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sz="2400" dirty="0" smtClean="0"/>
          </a:p>
        </p:txBody>
      </p:sp>
      <p:pic>
        <p:nvPicPr>
          <p:cNvPr id="7" name="图片 6" descr="c:\users\北京外国语大学\appdata\roaming\360se6\User Data\temp\events_multiculturis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642918"/>
            <a:ext cx="484568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I. The First Nations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643050"/>
            <a:ext cx="8186766" cy="44831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about the names?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old name of “Indians” – mistakenly called by Columbus, now discarded</a:t>
            </a: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“The First Nations” –</a:t>
            </a: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first – original inhabitants</a:t>
            </a: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nations – many nations/tribes that have different languages,  </a:t>
            </a: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customs and beliefs</a:t>
            </a: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* “The First Nations” does not include non-Indian peoples such as the Inuit or the Métis.</a:t>
            </a: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5536</TotalTime>
  <Words>1152</Words>
  <Application>Microsoft Office PowerPoint</Application>
  <PresentationFormat>On-screen Show (4:3)</PresentationFormat>
  <Paragraphs>367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主题</vt:lpstr>
      <vt:lpstr>《英语国家社会与文化入门》(下册）</vt:lpstr>
      <vt:lpstr>  Canada Unit 19  The Canadian Mosaic   </vt:lpstr>
      <vt:lpstr>Quiz</vt:lpstr>
      <vt:lpstr>Focal Points</vt:lpstr>
      <vt:lpstr>This Unit Is Divided into Four Sections</vt:lpstr>
      <vt:lpstr>Overview</vt:lpstr>
      <vt:lpstr> Multiculturalism   </vt:lpstr>
      <vt:lpstr>Slide 8</vt:lpstr>
      <vt:lpstr>I. The First Nations</vt:lpstr>
      <vt:lpstr>Population</vt:lpstr>
      <vt:lpstr>Slide 11</vt:lpstr>
      <vt:lpstr>Two other aboriginal groups</vt:lpstr>
      <vt:lpstr> Past discriminations </vt:lpstr>
      <vt:lpstr> Present problems </vt:lpstr>
      <vt:lpstr>Recent progress</vt:lpstr>
      <vt:lpstr>II. The Settlers</vt:lpstr>
      <vt:lpstr>The 1890s - the 1920s</vt:lpstr>
      <vt:lpstr>Slide 18</vt:lpstr>
      <vt:lpstr>Slide 19</vt:lpstr>
      <vt:lpstr>Slide 20</vt:lpstr>
      <vt:lpstr>Slide 21</vt:lpstr>
      <vt:lpstr>Trends of immigration policy</vt:lpstr>
      <vt:lpstr>“Boat People”</vt:lpstr>
      <vt:lpstr>The increase of visible minorities</vt:lpstr>
      <vt:lpstr>III. French Canadians</vt:lpstr>
      <vt:lpstr>French Canadians in Quebec</vt:lpstr>
      <vt:lpstr>“Distinct Society”</vt:lpstr>
      <vt:lpstr> French Canadians Outside Quebec </vt:lpstr>
      <vt:lpstr>IV. The Story of a Canadian</vt:lpstr>
      <vt:lpstr>Questions for Discussion</vt:lpstr>
      <vt:lpstr>The End</vt:lpstr>
    </vt:vector>
  </TitlesOfParts>
  <Company>Gskening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《英语国家社会与文化入门》(下册）</dc:title>
  <dc:creator>Gs</dc:creator>
  <cp:lastModifiedBy>Wang</cp:lastModifiedBy>
  <cp:revision>845</cp:revision>
  <dcterms:created xsi:type="dcterms:W3CDTF">2014-09-25T16:49:36Z</dcterms:created>
  <dcterms:modified xsi:type="dcterms:W3CDTF">2015-12-07T04:14:50Z</dcterms:modified>
</cp:coreProperties>
</file>